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9" r:id="rId5"/>
    <p:sldId id="295" r:id="rId6"/>
    <p:sldId id="296" r:id="rId7"/>
    <p:sldId id="275" r:id="rId8"/>
    <p:sldId id="268" r:id="rId9"/>
    <p:sldId id="297" r:id="rId10"/>
    <p:sldId id="294" r:id="rId1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7-12-2015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noProof="0" smtClean="0"/>
              <a:t>Title of your slide (Arial bold 24 pts)</a:t>
            </a:r>
            <a:br>
              <a:rPr lang="en-US" noProof="0" smtClean="0"/>
            </a:br>
            <a:r>
              <a:rPr lang="en-US" noProof="0" smtClean="0"/>
              <a:t>Subtitle - if applicable - (Arial bold 24 pts)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smtClean="0"/>
              <a:t>Click to edit Master text styles (22 pts)</a:t>
            </a:r>
          </a:p>
          <a:p>
            <a:pPr lvl="0"/>
            <a:endParaRPr lang="en-US" noProof="0" smtClean="0"/>
          </a:p>
          <a:p>
            <a:pPr lvl="0"/>
            <a:r>
              <a:rPr lang="en-US" noProof="0" smtClean="0"/>
              <a:t>Click to edit Master text styles (22 pts)</a:t>
            </a:r>
          </a:p>
          <a:p>
            <a:pPr lvl="1"/>
            <a:r>
              <a:rPr lang="en-US" noProof="0" smtClean="0"/>
              <a:t>Second level (20 pts)</a:t>
            </a:r>
          </a:p>
          <a:p>
            <a:pPr lvl="2"/>
            <a:r>
              <a:rPr lang="en-US" noProof="0" smtClean="0"/>
              <a:t>Third level (18 pts)</a:t>
            </a:r>
          </a:p>
          <a:p>
            <a:pPr lvl="3"/>
            <a:r>
              <a:rPr lang="en-US" noProof="0" smtClean="0"/>
              <a:t>Fourth level (16 pts)</a:t>
            </a:r>
          </a:p>
          <a:p>
            <a:pPr lvl="4"/>
            <a:r>
              <a:rPr lang="en-US" noProof="0" smtClean="0"/>
              <a:t>Fifth level (16 pts)</a:t>
            </a:r>
            <a:endParaRPr lang="en-US" noProof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Writer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 Package 1 - Industrial Use Cases and Requirements </a:t>
            </a:r>
            <a:endParaRPr lang="fr-FR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267744" y="2319015"/>
            <a:ext cx="3312368" cy="5040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tr-TR" sz="1400" i="1" dirty="0" smtClean="0"/>
          </a:p>
          <a:p>
            <a:pPr algn="r"/>
            <a:r>
              <a:rPr lang="tr-TR" sz="1400" i="1" dirty="0" smtClean="0"/>
              <a:t>Ersan </a:t>
            </a:r>
            <a:r>
              <a:rPr lang="tr-TR" sz="1400" i="1" dirty="0" smtClean="0"/>
              <a:t>GÜRDOĞAN (HISBIM</a:t>
            </a:r>
            <a:r>
              <a:rPr lang="tr-TR" sz="1400" i="1" dirty="0" smtClean="0"/>
              <a:t>)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30388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260648"/>
            <a:ext cx="7776408" cy="828000"/>
          </a:xfrm>
        </p:spPr>
        <p:txBody>
          <a:bodyPr/>
          <a:lstStyle/>
          <a:p>
            <a:r>
              <a:rPr lang="en-US" dirty="0"/>
              <a:t>T1.4 – Industrial Use Cases for Turkish </a:t>
            </a:r>
            <a:r>
              <a:rPr lang="en-US" dirty="0" smtClean="0"/>
              <a:t>Consortium</a:t>
            </a:r>
            <a:endParaRPr lang="en-US" dirty="0"/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55089"/>
              </p:ext>
            </p:extLst>
          </p:nvPr>
        </p:nvGraphicFramePr>
        <p:xfrm>
          <a:off x="683568" y="1196752"/>
          <a:ext cx="7704856" cy="5260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1555"/>
                <a:gridCol w="6393301"/>
              </a:tblGrid>
              <a:tr h="20246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 dirty="0">
                          <a:effectLst/>
                        </a:rPr>
                        <a:t>UC-TR-01</a:t>
                      </a:r>
                      <a:endParaRPr lang="tr-TR" sz="12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Documents of Quality Assurance Department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20246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Version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V1.0.0 dated 15-Nov-2014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/>
                </a:tc>
              </a:tr>
              <a:tr h="60738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Description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To create faster and more accurate the forms that are used in quality control progress and trigger related forms (re-work form triggering, revision needed, approved, rejected etc.)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40492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Actors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Quality Managers, Quality Measurement Specialists, Quality Control Personnel, Quality Auditors, Production Crews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69021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Assumptions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Quality control measurement units are standart </a:t>
                      </a:r>
                      <a:br>
                        <a:rPr lang="tr-TR" sz="1200" spc="0">
                          <a:effectLst/>
                        </a:rPr>
                      </a:br>
                      <a:r>
                        <a:rPr lang="tr-TR" sz="1200" spc="0">
                          <a:effectLst/>
                        </a:rPr>
                        <a:t>Rejected and Approved products forms are standart </a:t>
                      </a:r>
                      <a:br>
                        <a:rPr lang="tr-TR" sz="1200" spc="0">
                          <a:effectLst/>
                        </a:rPr>
                      </a:br>
                      <a:r>
                        <a:rPr lang="tr-TR" sz="1200" spc="0">
                          <a:effectLst/>
                        </a:rPr>
                        <a:t>Quality Certification standarts are always applied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203843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Steps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information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forms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are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created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according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information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comes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from</a:t>
                      </a:r>
                      <a:r>
                        <a:rPr lang="tr-TR" sz="1200" spc="0" dirty="0">
                          <a:effectLst/>
                        </a:rPr>
                        <a:t> ModelWriter </a:t>
                      </a:r>
                      <a:r>
                        <a:rPr lang="tr-TR" sz="1200" spc="0" dirty="0" err="1">
                          <a:effectLst/>
                        </a:rPr>
                        <a:t>system</a:t>
                      </a:r>
                      <a:r>
                        <a:rPr lang="tr-TR" sz="1200" spc="0" dirty="0">
                          <a:effectLst/>
                        </a:rPr>
                        <a:t/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are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measured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by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quality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control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department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authorised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personnels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according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standarts</a:t>
                      </a:r>
                      <a:r>
                        <a:rPr lang="tr-TR" sz="1200" spc="0" dirty="0">
                          <a:effectLst/>
                        </a:rPr>
                        <a:t/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decide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</a:t>
                      </a:r>
                      <a:r>
                        <a:rPr lang="tr-TR" sz="1200" spc="0" dirty="0">
                          <a:effectLst/>
                        </a:rPr>
                        <a:t> is standart </a:t>
                      </a:r>
                      <a:r>
                        <a:rPr lang="tr-TR" sz="1200" spc="0" dirty="0" err="1">
                          <a:effectLst/>
                        </a:rPr>
                        <a:t>or</a:t>
                      </a:r>
                      <a:r>
                        <a:rPr lang="tr-TR" sz="1200" spc="0" dirty="0">
                          <a:effectLst/>
                        </a:rPr>
                        <a:t> not </a:t>
                      </a:r>
                      <a:r>
                        <a:rPr lang="tr-TR" sz="1200" spc="0" dirty="0" err="1">
                          <a:effectLst/>
                        </a:rPr>
                        <a:t>according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measurement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report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>
                          <a:effectLst/>
                        </a:rPr>
                        <a:t>Product </a:t>
                      </a:r>
                      <a:r>
                        <a:rPr lang="tr-TR" sz="1200" spc="0" dirty="0" err="1">
                          <a:effectLst/>
                        </a:rPr>
                        <a:t>would</a:t>
                      </a:r>
                      <a:r>
                        <a:rPr lang="tr-TR" sz="1200" spc="0" dirty="0">
                          <a:effectLst/>
                        </a:rPr>
                        <a:t> be sent </a:t>
                      </a:r>
                      <a:r>
                        <a:rPr lang="tr-TR" sz="1200" spc="0" dirty="0" err="1">
                          <a:effectLst/>
                        </a:rPr>
                        <a:t>rejected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section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if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its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measures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are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out</a:t>
                      </a:r>
                      <a:r>
                        <a:rPr lang="tr-TR" sz="1200" spc="0" dirty="0">
                          <a:effectLst/>
                        </a:rPr>
                        <a:t> of </a:t>
                      </a:r>
                      <a:r>
                        <a:rPr lang="tr-TR" sz="1200" spc="0" dirty="0" err="1">
                          <a:effectLst/>
                        </a:rPr>
                        <a:t>standarts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>
                          <a:effectLst/>
                        </a:rPr>
                        <a:t>ModelWriter </a:t>
                      </a:r>
                      <a:r>
                        <a:rPr lang="tr-TR" sz="1200" spc="0" dirty="0" err="1">
                          <a:effectLst/>
                        </a:rPr>
                        <a:t>system</a:t>
                      </a:r>
                      <a:r>
                        <a:rPr lang="tr-TR" sz="1200" spc="0" dirty="0">
                          <a:effectLst/>
                        </a:rPr>
                        <a:t> is </a:t>
                      </a:r>
                      <a:r>
                        <a:rPr lang="tr-TR" sz="1200" spc="0" dirty="0" err="1">
                          <a:effectLst/>
                        </a:rPr>
                        <a:t>created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Rejected</a:t>
                      </a:r>
                      <a:r>
                        <a:rPr lang="tr-TR" sz="1200" spc="0" dirty="0">
                          <a:effectLst/>
                        </a:rPr>
                        <a:t> Product </a:t>
                      </a:r>
                      <a:r>
                        <a:rPr lang="tr-TR" sz="1200" spc="0" dirty="0" err="1">
                          <a:effectLst/>
                        </a:rPr>
                        <a:t>Quality</a:t>
                      </a:r>
                      <a:r>
                        <a:rPr lang="tr-TR" sz="1200" spc="0" dirty="0">
                          <a:effectLst/>
                        </a:rPr>
                        <a:t> Form </a:t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>
                          <a:effectLst/>
                        </a:rPr>
                        <a:t>Else </a:t>
                      </a:r>
                      <a:r>
                        <a:rPr lang="tr-TR" sz="1200" spc="0" dirty="0" err="1">
                          <a:effectLst/>
                        </a:rPr>
                        <a:t>Approved</a:t>
                      </a:r>
                      <a:r>
                        <a:rPr lang="tr-TR" sz="1200" spc="0" dirty="0">
                          <a:effectLst/>
                        </a:rPr>
                        <a:t> Product </a:t>
                      </a:r>
                      <a:r>
                        <a:rPr lang="tr-TR" sz="1200" spc="0" dirty="0" err="1">
                          <a:effectLst/>
                        </a:rPr>
                        <a:t>Quality</a:t>
                      </a:r>
                      <a:r>
                        <a:rPr lang="tr-TR" sz="1200" spc="0" dirty="0">
                          <a:effectLst/>
                        </a:rPr>
                        <a:t> Form is </a:t>
                      </a:r>
                      <a:r>
                        <a:rPr lang="tr-TR" sz="1200" spc="0" dirty="0" err="1">
                          <a:effectLst/>
                        </a:rPr>
                        <a:t>created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by</a:t>
                      </a:r>
                      <a:r>
                        <a:rPr lang="tr-TR" sz="1200" spc="0" dirty="0">
                          <a:effectLst/>
                        </a:rPr>
                        <a:t> ModelWriter </a:t>
                      </a:r>
                      <a:r>
                        <a:rPr lang="tr-TR" sz="1200" spc="0" dirty="0" err="1">
                          <a:effectLst/>
                        </a:rPr>
                        <a:t>System</a:t>
                      </a:r>
                      <a:r>
                        <a:rPr lang="tr-TR" sz="1200" spc="0" dirty="0">
                          <a:effectLst/>
                        </a:rPr>
                        <a:t/>
                      </a:r>
                      <a:br>
                        <a:rPr lang="tr-TR" sz="1200" spc="0" dirty="0">
                          <a:effectLst/>
                        </a:rPr>
                      </a:br>
                      <a:r>
                        <a:rPr lang="tr-TR" sz="1200" spc="0" dirty="0" err="1">
                          <a:effectLst/>
                        </a:rPr>
                        <a:t>Approved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are</a:t>
                      </a:r>
                      <a:r>
                        <a:rPr lang="tr-TR" sz="1200" spc="0" dirty="0">
                          <a:effectLst/>
                        </a:rPr>
                        <a:t> sent </a:t>
                      </a:r>
                      <a:r>
                        <a:rPr lang="tr-TR" sz="1200" spc="0" dirty="0" err="1">
                          <a:effectLst/>
                        </a:rPr>
                        <a:t>to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warehouse</a:t>
                      </a:r>
                      <a:r>
                        <a:rPr lang="tr-TR" sz="1200" spc="0" dirty="0">
                          <a:effectLst/>
                        </a:rPr>
                        <a:t> as </a:t>
                      </a:r>
                      <a:r>
                        <a:rPr lang="tr-TR" sz="1200" spc="0" dirty="0" err="1">
                          <a:effectLst/>
                        </a:rPr>
                        <a:t>accepted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products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endParaRPr lang="tr-TR" sz="12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60738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Alternatives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If rejected products' measurement out of range in rework standarts, it means cannot be applied rework on this product, it returns to scrap. Then it should be sent wasteland.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40492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>
                          <a:effectLst/>
                        </a:rPr>
                        <a:t>Issues</a:t>
                      </a:r>
                      <a:endParaRPr lang="tr-TR" sz="12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200" spc="0" dirty="0" err="1">
                          <a:effectLst/>
                        </a:rPr>
                        <a:t>Standartising</a:t>
                      </a:r>
                      <a:r>
                        <a:rPr lang="tr-TR" sz="1200" spc="0" dirty="0">
                          <a:effectLst/>
                        </a:rPr>
                        <a:t> form </a:t>
                      </a:r>
                      <a:r>
                        <a:rPr lang="tr-TR" sz="1200" spc="0" dirty="0" err="1">
                          <a:effectLst/>
                        </a:rPr>
                        <a:t>designs</a:t>
                      </a:r>
                      <a:r>
                        <a:rPr lang="tr-TR" sz="1200" spc="0" dirty="0">
                          <a:effectLst/>
                        </a:rPr>
                        <a:t> is hard </a:t>
                      </a:r>
                      <a:r>
                        <a:rPr lang="tr-TR" sz="1200" spc="0" dirty="0" err="1">
                          <a:effectLst/>
                        </a:rPr>
                        <a:t>because</a:t>
                      </a:r>
                      <a:r>
                        <a:rPr lang="tr-TR" sz="1200" spc="0" dirty="0">
                          <a:effectLst/>
                        </a:rPr>
                        <a:t> of </a:t>
                      </a:r>
                      <a:r>
                        <a:rPr lang="tr-TR" sz="1200" spc="0" dirty="0" err="1">
                          <a:effectLst/>
                        </a:rPr>
                        <a:t>all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customers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have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their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own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unique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reporting</a:t>
                      </a:r>
                      <a:r>
                        <a:rPr lang="tr-TR" sz="1200" spc="0" dirty="0">
                          <a:effectLst/>
                        </a:rPr>
                        <a:t> </a:t>
                      </a:r>
                      <a:r>
                        <a:rPr lang="tr-TR" sz="1200" spc="0" dirty="0" err="1">
                          <a:effectLst/>
                        </a:rPr>
                        <a:t>tools</a:t>
                      </a:r>
                      <a:r>
                        <a:rPr lang="tr-TR" sz="1200" spc="0" dirty="0">
                          <a:effectLst/>
                        </a:rPr>
                        <a:t>/</a:t>
                      </a:r>
                      <a:r>
                        <a:rPr lang="tr-TR" sz="1200" spc="0" dirty="0" err="1">
                          <a:effectLst/>
                        </a:rPr>
                        <a:t>formats</a:t>
                      </a:r>
                      <a:endParaRPr lang="tr-TR" sz="12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19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260648"/>
            <a:ext cx="7776408" cy="828000"/>
          </a:xfrm>
        </p:spPr>
        <p:txBody>
          <a:bodyPr/>
          <a:lstStyle/>
          <a:p>
            <a:r>
              <a:rPr lang="en-US" dirty="0"/>
              <a:t>T1.4 – Industrial Use Cases for Turkish </a:t>
            </a:r>
            <a:r>
              <a:rPr lang="en-US" dirty="0" smtClean="0"/>
              <a:t>Consortium</a:t>
            </a:r>
            <a:endParaRPr lang="en-US" dirty="0"/>
          </a:p>
        </p:txBody>
      </p:sp>
      <p:graphicFrame>
        <p:nvGraphicFramePr>
          <p:cNvPr id="3" name="Tabl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387155"/>
              </p:ext>
            </p:extLst>
          </p:nvPr>
        </p:nvGraphicFramePr>
        <p:xfrm>
          <a:off x="683568" y="1196751"/>
          <a:ext cx="7704856" cy="5143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1555"/>
                <a:gridCol w="6393301"/>
              </a:tblGrid>
              <a:tr h="15035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 dirty="0">
                          <a:effectLst/>
                        </a:rPr>
                        <a:t>UC-TR-02</a:t>
                      </a:r>
                      <a:endParaRPr lang="tr-TR" sz="10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Non-Disclosure Agreements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15035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Version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V1.0.0 dated 15-Nov-2014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/>
                </a:tc>
              </a:tr>
              <a:tr h="254097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 dirty="0" err="1">
                          <a:effectLst/>
                        </a:rPr>
                        <a:t>Description</a:t>
                      </a:r>
                      <a:endParaRPr lang="tr-TR" sz="10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 dirty="0" err="1">
                          <a:effectLst/>
                        </a:rPr>
                        <a:t>Non-Disclosure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(NDA), </a:t>
                      </a:r>
                      <a:r>
                        <a:rPr lang="tr-TR" sz="1000" spc="0" dirty="0" err="1">
                          <a:effectLst/>
                        </a:rPr>
                        <a:t>also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known</a:t>
                      </a:r>
                      <a:r>
                        <a:rPr lang="tr-TR" sz="1000" spc="0" dirty="0">
                          <a:effectLst/>
                        </a:rPr>
                        <a:t> as a </a:t>
                      </a:r>
                      <a:r>
                        <a:rPr lang="tr-TR" sz="1000" spc="0" dirty="0" err="1">
                          <a:effectLst/>
                        </a:rPr>
                        <a:t>confidentiality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(CA),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disclosure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(CDA), </a:t>
                      </a:r>
                      <a:r>
                        <a:rPr lang="tr-TR" sz="1000" spc="0" dirty="0" err="1">
                          <a:effectLst/>
                        </a:rPr>
                        <a:t>proprietary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(PIA),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secrecy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(SA), is a legal </a:t>
                      </a:r>
                      <a:r>
                        <a:rPr lang="tr-TR" sz="1000" spc="0" dirty="0" err="1">
                          <a:effectLst/>
                        </a:rPr>
                        <a:t>contract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between</a:t>
                      </a:r>
                      <a:r>
                        <a:rPr lang="tr-TR" sz="1000" spc="0" dirty="0">
                          <a:effectLst/>
                        </a:rPr>
                        <a:t> at </a:t>
                      </a:r>
                      <a:r>
                        <a:rPr lang="tr-TR" sz="1000" spc="0" dirty="0" err="1">
                          <a:effectLst/>
                        </a:rPr>
                        <a:t>least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two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that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outlines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material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knowledge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that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wish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share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with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one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another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for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certain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purposes</a:t>
                      </a:r>
                      <a:r>
                        <a:rPr lang="tr-TR" sz="1000" spc="0" dirty="0">
                          <a:effectLst/>
                        </a:rPr>
                        <a:t>, but </a:t>
                      </a:r>
                      <a:r>
                        <a:rPr lang="tr-TR" sz="1000" spc="0" dirty="0" err="1">
                          <a:effectLst/>
                        </a:rPr>
                        <a:t>wish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restrict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access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third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. </a:t>
                      </a:r>
                      <a:r>
                        <a:rPr lang="tr-TR" sz="1000" spc="0" dirty="0" err="1">
                          <a:effectLst/>
                        </a:rPr>
                        <a:t>It</a:t>
                      </a:r>
                      <a:r>
                        <a:rPr lang="tr-TR" sz="1000" spc="0" dirty="0">
                          <a:effectLst/>
                        </a:rPr>
                        <a:t> is a </a:t>
                      </a:r>
                      <a:r>
                        <a:rPr lang="tr-TR" sz="1000" spc="0" dirty="0" err="1">
                          <a:effectLst/>
                        </a:rPr>
                        <a:t>contract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through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which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</a:t>
                      </a:r>
                      <a:r>
                        <a:rPr lang="tr-TR" sz="1000" spc="0" dirty="0">
                          <a:effectLst/>
                        </a:rPr>
                        <a:t> not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disclose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covered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. An NDA </a:t>
                      </a:r>
                      <a:r>
                        <a:rPr lang="tr-TR" sz="1000" spc="0" dirty="0" err="1">
                          <a:effectLst/>
                        </a:rPr>
                        <a:t>creates</a:t>
                      </a:r>
                      <a:r>
                        <a:rPr lang="tr-TR" sz="1000" spc="0" dirty="0">
                          <a:effectLst/>
                        </a:rPr>
                        <a:t> a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relationship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between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protect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type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proprietary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trade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secrets</a:t>
                      </a:r>
                      <a:r>
                        <a:rPr lang="tr-TR" sz="1000" spc="0" dirty="0">
                          <a:effectLst/>
                        </a:rPr>
                        <a:t>. As </a:t>
                      </a:r>
                      <a:r>
                        <a:rPr lang="tr-TR" sz="1000" spc="0" dirty="0" err="1">
                          <a:effectLst/>
                        </a:rPr>
                        <a:t>such</a:t>
                      </a:r>
                      <a:r>
                        <a:rPr lang="tr-TR" sz="1000" spc="0" dirty="0">
                          <a:effectLst/>
                        </a:rPr>
                        <a:t>, an NDA </a:t>
                      </a:r>
                      <a:r>
                        <a:rPr lang="tr-TR" sz="1000" spc="0" dirty="0" err="1">
                          <a:effectLst/>
                        </a:rPr>
                        <a:t>protects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nonpublic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business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.</a:t>
                      </a:r>
                      <a:br>
                        <a:rPr lang="tr-TR" sz="1000" spc="0" dirty="0">
                          <a:effectLst/>
                        </a:rPr>
                      </a:br>
                      <a:r>
                        <a:rPr lang="tr-TR" sz="1000" spc="0" dirty="0" err="1">
                          <a:effectLst/>
                        </a:rPr>
                        <a:t>NDAs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commonly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signed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when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two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companies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individuals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other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entities</a:t>
                      </a:r>
                      <a:r>
                        <a:rPr lang="tr-TR" sz="1000" spc="0" dirty="0">
                          <a:effectLst/>
                        </a:rPr>
                        <a:t> (</a:t>
                      </a:r>
                      <a:r>
                        <a:rPr lang="tr-TR" sz="1000" spc="0" dirty="0" err="1">
                          <a:effectLst/>
                        </a:rPr>
                        <a:t>such</a:t>
                      </a:r>
                      <a:r>
                        <a:rPr lang="tr-TR" sz="1000" spc="0" dirty="0">
                          <a:effectLst/>
                        </a:rPr>
                        <a:t> as </a:t>
                      </a:r>
                      <a:r>
                        <a:rPr lang="tr-TR" sz="1000" spc="0" dirty="0" err="1">
                          <a:effectLst/>
                        </a:rPr>
                        <a:t>partnerships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societies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etc</a:t>
                      </a:r>
                      <a:r>
                        <a:rPr lang="tr-TR" sz="1000" spc="0" dirty="0">
                          <a:effectLst/>
                        </a:rPr>
                        <a:t>.) </a:t>
                      </a:r>
                      <a:r>
                        <a:rPr lang="tr-TR" sz="1000" spc="0" dirty="0" err="1">
                          <a:effectLst/>
                        </a:rPr>
                        <a:t>are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considering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doing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business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need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understand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processes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used</a:t>
                      </a:r>
                      <a:r>
                        <a:rPr lang="tr-TR" sz="1000" spc="0" dirty="0">
                          <a:effectLst/>
                        </a:rPr>
                        <a:t> in </a:t>
                      </a:r>
                      <a:r>
                        <a:rPr lang="tr-TR" sz="1000" spc="0" dirty="0" err="1">
                          <a:effectLst/>
                        </a:rPr>
                        <a:t>each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other's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business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for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purpose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evaluating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potential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business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relationship</a:t>
                      </a:r>
                      <a:r>
                        <a:rPr lang="tr-TR" sz="1000" spc="0" dirty="0">
                          <a:effectLst/>
                        </a:rPr>
                        <a:t>. </a:t>
                      </a:r>
                      <a:r>
                        <a:rPr lang="tr-TR" sz="1000" spc="0" dirty="0" err="1">
                          <a:effectLst/>
                        </a:rPr>
                        <a:t>NDAs</a:t>
                      </a:r>
                      <a:r>
                        <a:rPr lang="tr-TR" sz="1000" spc="0" dirty="0">
                          <a:effectLst/>
                        </a:rPr>
                        <a:t> can be "</a:t>
                      </a:r>
                      <a:r>
                        <a:rPr lang="tr-TR" sz="1000" spc="0" dirty="0" err="1">
                          <a:effectLst/>
                        </a:rPr>
                        <a:t>mutual</a:t>
                      </a:r>
                      <a:r>
                        <a:rPr lang="tr-TR" sz="1000" spc="0" dirty="0">
                          <a:effectLst/>
                        </a:rPr>
                        <a:t>", </a:t>
                      </a:r>
                      <a:r>
                        <a:rPr lang="tr-TR" sz="1000" spc="0" dirty="0" err="1">
                          <a:effectLst/>
                        </a:rPr>
                        <a:t>meaning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both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parties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are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restricted</a:t>
                      </a:r>
                      <a:r>
                        <a:rPr lang="tr-TR" sz="1000" spc="0" dirty="0">
                          <a:effectLst/>
                        </a:rPr>
                        <a:t> in </a:t>
                      </a:r>
                      <a:r>
                        <a:rPr lang="tr-TR" sz="1000" spc="0" dirty="0" err="1">
                          <a:effectLst/>
                        </a:rPr>
                        <a:t>their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use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materials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provided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they</a:t>
                      </a:r>
                      <a:r>
                        <a:rPr lang="tr-TR" sz="1000" spc="0" dirty="0">
                          <a:effectLst/>
                        </a:rPr>
                        <a:t> can </a:t>
                      </a:r>
                      <a:r>
                        <a:rPr lang="tr-TR" sz="1000" spc="0" dirty="0" err="1">
                          <a:effectLst/>
                        </a:rPr>
                        <a:t>restrict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the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use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material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by</a:t>
                      </a:r>
                      <a:r>
                        <a:rPr lang="tr-TR" sz="1000" spc="0" dirty="0">
                          <a:effectLst/>
                        </a:rPr>
                        <a:t> a </a:t>
                      </a:r>
                      <a:r>
                        <a:rPr lang="tr-TR" sz="1000" spc="0" dirty="0" err="1">
                          <a:effectLst/>
                        </a:rPr>
                        <a:t>single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 smtClean="0">
                          <a:effectLst/>
                        </a:rPr>
                        <a:t>party</a:t>
                      </a:r>
                      <a:r>
                        <a:rPr lang="tr-TR" sz="1000" spc="0" dirty="0" smtClean="0">
                          <a:effectLst/>
                        </a:rPr>
                        <a:t>.</a:t>
                      </a:r>
                      <a:r>
                        <a:rPr lang="tr-TR" sz="1000" spc="0" baseline="0" dirty="0" smtClean="0">
                          <a:effectLst/>
                        </a:rPr>
                        <a:t> </a:t>
                      </a:r>
                      <a:r>
                        <a:rPr lang="tr-TR" sz="1000" spc="0" dirty="0" err="1" smtClean="0">
                          <a:effectLst/>
                        </a:rPr>
                        <a:t>It</a:t>
                      </a:r>
                      <a:r>
                        <a:rPr lang="tr-TR" sz="1000" spc="0" dirty="0" smtClean="0">
                          <a:effectLst/>
                        </a:rPr>
                        <a:t> </a:t>
                      </a:r>
                      <a:r>
                        <a:rPr lang="tr-TR" sz="1000" spc="0" dirty="0">
                          <a:effectLst/>
                        </a:rPr>
                        <a:t>is </a:t>
                      </a:r>
                      <a:r>
                        <a:rPr lang="tr-TR" sz="1000" spc="0" dirty="0" err="1">
                          <a:effectLst/>
                        </a:rPr>
                        <a:t>also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possible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for</a:t>
                      </a:r>
                      <a:r>
                        <a:rPr lang="tr-TR" sz="1000" spc="0" dirty="0">
                          <a:effectLst/>
                        </a:rPr>
                        <a:t> an </a:t>
                      </a:r>
                      <a:r>
                        <a:rPr lang="tr-TR" sz="1000" spc="0" dirty="0" err="1">
                          <a:effectLst/>
                        </a:rPr>
                        <a:t>employee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to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sign</a:t>
                      </a:r>
                      <a:r>
                        <a:rPr lang="tr-TR" sz="1000" spc="0" dirty="0">
                          <a:effectLst/>
                        </a:rPr>
                        <a:t> an NDA </a:t>
                      </a:r>
                      <a:r>
                        <a:rPr lang="tr-TR" sz="1000" spc="0" dirty="0" err="1">
                          <a:effectLst/>
                        </a:rPr>
                        <a:t>or</a:t>
                      </a:r>
                      <a:r>
                        <a:rPr lang="tr-TR" sz="1000" spc="0" dirty="0">
                          <a:effectLst/>
                        </a:rPr>
                        <a:t> NDA-</a:t>
                      </a:r>
                      <a:r>
                        <a:rPr lang="tr-TR" sz="1000" spc="0" dirty="0" err="1">
                          <a:effectLst/>
                        </a:rPr>
                        <a:t>like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with</a:t>
                      </a:r>
                      <a:r>
                        <a:rPr lang="tr-TR" sz="1000" spc="0" dirty="0">
                          <a:effectLst/>
                        </a:rPr>
                        <a:t> an </a:t>
                      </a:r>
                      <a:r>
                        <a:rPr lang="tr-TR" sz="1000" spc="0" dirty="0" err="1">
                          <a:effectLst/>
                        </a:rPr>
                        <a:t>employer</a:t>
                      </a:r>
                      <a:r>
                        <a:rPr lang="tr-TR" sz="1000" spc="0" dirty="0">
                          <a:effectLst/>
                        </a:rPr>
                        <a:t>. </a:t>
                      </a:r>
                      <a:r>
                        <a:rPr lang="tr-TR" sz="1000" spc="0" dirty="0" err="1">
                          <a:effectLst/>
                        </a:rPr>
                        <a:t>In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fact</a:t>
                      </a:r>
                      <a:r>
                        <a:rPr lang="tr-TR" sz="1000" spc="0" dirty="0">
                          <a:effectLst/>
                        </a:rPr>
                        <a:t>, </a:t>
                      </a:r>
                      <a:r>
                        <a:rPr lang="tr-TR" sz="1000" spc="0" dirty="0" err="1">
                          <a:effectLst/>
                        </a:rPr>
                        <a:t>some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employment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agreements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will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include</a:t>
                      </a:r>
                      <a:r>
                        <a:rPr lang="tr-TR" sz="1000" spc="0" dirty="0">
                          <a:effectLst/>
                        </a:rPr>
                        <a:t> a </a:t>
                      </a:r>
                      <a:r>
                        <a:rPr lang="tr-TR" sz="1000" spc="0" dirty="0" err="1">
                          <a:effectLst/>
                        </a:rPr>
                        <a:t>clause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restricting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employees</a:t>
                      </a:r>
                      <a:r>
                        <a:rPr lang="tr-TR" sz="1000" spc="0" dirty="0">
                          <a:effectLst/>
                        </a:rPr>
                        <a:t>' </a:t>
                      </a:r>
                      <a:r>
                        <a:rPr lang="tr-TR" sz="1000" spc="0" dirty="0" err="1">
                          <a:effectLst/>
                        </a:rPr>
                        <a:t>use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and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dissemination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company-owned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confidential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information</a:t>
                      </a:r>
                      <a:r>
                        <a:rPr lang="tr-TR" sz="1000" spc="0" dirty="0">
                          <a:effectLst/>
                        </a:rPr>
                        <a:t>.</a:t>
                      </a:r>
                      <a:endParaRPr lang="tr-TR" sz="10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15035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Actors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Responsible/Authorised personnel in both parties.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21356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Assumptions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Agreements are prepared and written according to European Business Law.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911225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Steps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To define both partied who would sig the NDA 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To write items of agreement according to scope of NDA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Reviewing agreement by decision maker then getting approval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Sharing NDA each other 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Send feedback to ModelWriter system if any change apply on NDA 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Sahepen final version of NDA then signing by both parties 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45105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Alternatives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After sharing NDA, both parties sign without any change and no feedback imzalanması.</a:t>
                      </a:r>
                      <a:br>
                        <a:rPr lang="tr-TR" sz="1000" spc="0">
                          <a:effectLst/>
                        </a:rPr>
                      </a:br>
                      <a:r>
                        <a:rPr lang="tr-TR" sz="1000" spc="0">
                          <a:effectLst/>
                        </a:rPr>
                        <a:t>Cancellation of NDA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29187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>
                          <a:effectLst/>
                        </a:rPr>
                        <a:t>Issues</a:t>
                      </a:r>
                      <a:endParaRPr lang="tr-TR" sz="100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000" spc="0" dirty="0" err="1">
                          <a:effectLst/>
                        </a:rPr>
                        <a:t>Different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laws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could</a:t>
                      </a:r>
                      <a:r>
                        <a:rPr lang="tr-TR" sz="1000" spc="0" dirty="0">
                          <a:effectLst/>
                        </a:rPr>
                        <a:t> be </a:t>
                      </a:r>
                      <a:r>
                        <a:rPr lang="tr-TR" sz="1000" spc="0" dirty="0" err="1">
                          <a:effectLst/>
                        </a:rPr>
                        <a:t>applied</a:t>
                      </a:r>
                      <a:r>
                        <a:rPr lang="tr-TR" sz="1000" spc="0" dirty="0">
                          <a:effectLst/>
                        </a:rPr>
                        <a:t> in </a:t>
                      </a:r>
                      <a:r>
                        <a:rPr lang="tr-TR" sz="1000" spc="0" dirty="0" err="1">
                          <a:effectLst/>
                        </a:rPr>
                        <a:t>out</a:t>
                      </a:r>
                      <a:r>
                        <a:rPr lang="tr-TR" sz="1000" spc="0" dirty="0">
                          <a:effectLst/>
                        </a:rPr>
                        <a:t> of </a:t>
                      </a:r>
                      <a:r>
                        <a:rPr lang="tr-TR" sz="1000" spc="0" dirty="0" err="1">
                          <a:effectLst/>
                        </a:rPr>
                        <a:t>European</a:t>
                      </a:r>
                      <a:r>
                        <a:rPr lang="tr-TR" sz="1000" spc="0" dirty="0">
                          <a:effectLst/>
                        </a:rPr>
                        <a:t> </a:t>
                      </a:r>
                      <a:r>
                        <a:rPr lang="tr-TR" sz="1000" spc="0" dirty="0" err="1">
                          <a:effectLst/>
                        </a:rPr>
                        <a:t>Union</a:t>
                      </a:r>
                      <a:endParaRPr lang="tr-TR" sz="100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43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T1.0 - Evaluation Methods &amp; 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2" lvl="1" indent="0">
              <a:buNone/>
            </a:pPr>
            <a:r>
              <a:rPr lang="en-US" sz="1600" dirty="0">
                <a:latin typeface="+mn-lt"/>
              </a:rPr>
              <a:t>Evaluation should show: </a:t>
            </a:r>
            <a:endParaRPr lang="tr-TR" sz="1600" dirty="0" smtClean="0">
              <a:latin typeface="+mn-lt"/>
            </a:endParaRPr>
          </a:p>
          <a:p>
            <a:pPr marL="360362" lvl="1" indent="0">
              <a:buNone/>
            </a:pPr>
            <a:endParaRPr lang="en-US" sz="1600" dirty="0">
              <a:latin typeface="+mn-lt"/>
            </a:endParaRPr>
          </a:p>
          <a:p>
            <a:pPr marL="360362" lvl="1" indent="0">
              <a:buNone/>
            </a:pPr>
            <a:r>
              <a:rPr lang="en-US" sz="1600" dirty="0">
                <a:latin typeface="+mn-lt"/>
              </a:rPr>
              <a:t>1) What actually occurred?</a:t>
            </a:r>
          </a:p>
          <a:p>
            <a:pPr marL="360362" lvl="1" indent="0">
              <a:buNone/>
            </a:pPr>
            <a:r>
              <a:rPr lang="en-US" sz="1600" dirty="0">
                <a:latin typeface="+mn-lt"/>
              </a:rPr>
              <a:t>2) Whether it had an impact, expected or unexpected, and</a:t>
            </a:r>
          </a:p>
          <a:p>
            <a:pPr marL="360362" lvl="1" indent="0">
              <a:buNone/>
            </a:pPr>
            <a:r>
              <a:rPr lang="en-US" sz="1600" dirty="0">
                <a:latin typeface="+mn-lt"/>
              </a:rPr>
              <a:t>3) What links exist between a program and its observed impacts?</a:t>
            </a:r>
          </a:p>
          <a:p>
            <a:pPr marL="360362" lvl="1" indent="0">
              <a:buNone/>
            </a:pPr>
            <a:endParaRPr lang="en-US" sz="1600" dirty="0">
              <a:latin typeface="+mn-lt"/>
            </a:endParaRPr>
          </a:p>
          <a:p>
            <a:pPr marL="360362" lvl="1" indent="0">
              <a:buNone/>
            </a:pPr>
            <a:r>
              <a:rPr lang="en-US" sz="1600" dirty="0" smtClean="0">
                <a:latin typeface="+mn-lt"/>
              </a:rPr>
              <a:t>This will result in </a:t>
            </a:r>
            <a:r>
              <a:rPr lang="en-US" sz="1600" dirty="0">
                <a:latin typeface="+mn-lt"/>
              </a:rPr>
              <a:t>D</a:t>
            </a:r>
            <a:r>
              <a:rPr lang="tr-TR" sz="1600" dirty="0">
                <a:latin typeface="+mn-lt"/>
              </a:rPr>
              <a:t>1</a:t>
            </a:r>
            <a:r>
              <a:rPr lang="en-US" sz="1600" dirty="0" smtClean="0">
                <a:latin typeface="+mn-lt"/>
              </a:rPr>
              <a:t>.</a:t>
            </a:r>
            <a:r>
              <a:rPr lang="tr-TR" sz="1600" dirty="0" smtClean="0">
                <a:latin typeface="+mn-lt"/>
              </a:rPr>
              <a:t>0</a:t>
            </a:r>
            <a:r>
              <a:rPr lang="en-US" sz="1600" dirty="0" smtClean="0">
                <a:latin typeface="+mn-lt"/>
              </a:rPr>
              <a:t>.</a:t>
            </a:r>
            <a:r>
              <a:rPr lang="tr-TR" sz="1600" dirty="0">
                <a:latin typeface="+mn-lt"/>
              </a:rPr>
              <a:t>1</a:t>
            </a:r>
            <a:r>
              <a:rPr lang="en-US" sz="1600" dirty="0">
                <a:latin typeface="+mn-lt"/>
              </a:rPr>
              <a:t> Evaluation Methods &amp; Tools</a:t>
            </a:r>
          </a:p>
        </p:txBody>
      </p:sp>
    </p:spTree>
    <p:extLst>
      <p:ext uri="{BB962C8B-B14F-4D97-AF65-F5344CB8AC3E}">
        <p14:creationId xmlns:p14="http://schemas.microsoft.com/office/powerpoint/2010/main" val="1883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tr-TR" dirty="0" smtClean="0"/>
              <a:t>1</a:t>
            </a:r>
            <a:r>
              <a:rPr lang="en-US" dirty="0" smtClean="0"/>
              <a:t>.</a:t>
            </a:r>
            <a:r>
              <a:rPr lang="tr-TR" dirty="0" smtClean="0"/>
              <a:t>0</a:t>
            </a:r>
            <a:r>
              <a:rPr lang="en-US" dirty="0" smtClean="0"/>
              <a:t>.</a:t>
            </a:r>
            <a:r>
              <a:rPr lang="tr-TR" dirty="0" smtClean="0"/>
              <a:t>1</a:t>
            </a:r>
            <a:r>
              <a:rPr lang="en-US" dirty="0"/>
              <a:t> Evaluation Methods &amp; Tools</a:t>
            </a:r>
          </a:p>
        </p:txBody>
      </p:sp>
      <p:pic>
        <p:nvPicPr>
          <p:cNvPr id="4" name="İçerik Yer Tutucusu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0" r="15398"/>
          <a:stretch/>
        </p:blipFill>
        <p:spPr bwMode="auto">
          <a:xfrm>
            <a:off x="1547664" y="3779346"/>
            <a:ext cx="5522762" cy="28706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550794" y="1268760"/>
            <a:ext cx="8197669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Methods &amp; Tools should answer the questions below</a:t>
            </a:r>
            <a:r>
              <a:rPr lang="en-GB" sz="1200" spc="2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tr-TR" sz="1200" spc="20" dirty="0" smtClean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we trying to achieve?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role of the group to advise or steer the project?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will draft the plan (or protocol)?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and how will the data be collected?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and how will the data be analysed?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will write up the final report?</a:t>
            </a: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time frame</a:t>
            </a:r>
            <a:r>
              <a:rPr lang="en-GB" sz="1200" spc="2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tr-TR" sz="1200" spc="20" dirty="0" smtClean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-"/>
            </a:pPr>
            <a:endParaRPr lang="tr-TR" sz="1200" spc="2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en-GB" sz="1200" spc="2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Usability evaluation with the Use Case Evaluation (UCE) method consists of three overall activities, see Fig. 1: </a:t>
            </a:r>
            <a:endParaRPr lang="tr-TR" sz="1200" spc="2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Plug-in </a:t>
            </a:r>
            <a:r>
              <a:rPr lang="tr-TR" dirty="0" err="1" smtClean="0"/>
              <a:t>for</a:t>
            </a:r>
            <a:r>
              <a:rPr lang="tr-TR" dirty="0" smtClean="0"/>
              <a:t> Microsoft Word</a:t>
            </a:r>
            <a:endParaRPr lang="en-US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2"/>
            <a:ext cx="8903037" cy="3528392"/>
          </a:xfr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468000" y="4797152"/>
            <a:ext cx="8352472" cy="15748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2" lvl="1" indent="0">
              <a:buFont typeface="Arial" panose="020B0604020202020204" pitchFamily="34" charset="0"/>
              <a:buNone/>
            </a:pPr>
            <a:endParaRPr lang="tr-TR" sz="1600" dirty="0" smtClean="0">
              <a:latin typeface="+mn-lt"/>
            </a:endParaRPr>
          </a:p>
          <a:p>
            <a:pPr marL="360362" lvl="1" indent="0">
              <a:buFont typeface="Arial" panose="020B0604020202020204" pitchFamily="34" charset="0"/>
              <a:buNone/>
            </a:pPr>
            <a:r>
              <a:rPr lang="en-US" sz="1600" dirty="0" smtClean="0">
                <a:latin typeface="+mn-lt"/>
              </a:rPr>
              <a:t>1) 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Written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text</a:t>
            </a:r>
            <a:r>
              <a:rPr lang="tr-TR" sz="1600" dirty="0" smtClean="0">
                <a:latin typeface="+mn-lt"/>
              </a:rPr>
              <a:t> in main </a:t>
            </a:r>
            <a:r>
              <a:rPr lang="tr-TR" sz="1600" dirty="0" err="1" smtClean="0">
                <a:latin typeface="+mn-lt"/>
              </a:rPr>
              <a:t>window</a:t>
            </a:r>
            <a:r>
              <a:rPr lang="tr-TR" sz="1600" dirty="0" smtClean="0">
                <a:latin typeface="+mn-lt"/>
              </a:rPr>
              <a:t> of </a:t>
            </a:r>
            <a:r>
              <a:rPr lang="tr-TR" sz="1600" dirty="0" err="1" smtClean="0">
                <a:latin typeface="+mn-lt"/>
              </a:rPr>
              <a:t>Ms</a:t>
            </a:r>
            <a:r>
              <a:rPr lang="tr-TR" sz="1600" dirty="0" smtClean="0">
                <a:latin typeface="+mn-lt"/>
              </a:rPr>
              <a:t>-Word</a:t>
            </a:r>
            <a:endParaRPr lang="en-US" sz="1600" dirty="0" smtClean="0">
              <a:latin typeface="+mn-lt"/>
            </a:endParaRPr>
          </a:p>
          <a:p>
            <a:pPr marL="360362" lvl="1" indent="0">
              <a:buFont typeface="Arial" panose="020B0604020202020204" pitchFamily="34" charset="0"/>
              <a:buNone/>
            </a:pPr>
            <a:r>
              <a:rPr lang="en-US" sz="1600" dirty="0" smtClean="0">
                <a:latin typeface="+mn-lt"/>
              </a:rPr>
              <a:t>2) 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Ribbon</a:t>
            </a:r>
            <a:r>
              <a:rPr lang="tr-TR" sz="1600" dirty="0" smtClean="0">
                <a:latin typeface="+mn-lt"/>
              </a:rPr>
              <a:t> in </a:t>
            </a:r>
            <a:r>
              <a:rPr lang="tr-TR" sz="1600" dirty="0" err="1" smtClean="0">
                <a:latin typeface="+mn-lt"/>
              </a:rPr>
              <a:t>upper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menu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tabs</a:t>
            </a:r>
            <a:endParaRPr lang="en-US" sz="1600" dirty="0" smtClean="0">
              <a:latin typeface="+mn-lt"/>
            </a:endParaRPr>
          </a:p>
          <a:p>
            <a:pPr marL="360362" lvl="1" indent="0">
              <a:buFont typeface="Arial" panose="020B0604020202020204" pitchFamily="34" charset="0"/>
              <a:buNone/>
            </a:pPr>
            <a:r>
              <a:rPr lang="en-US" sz="1600" dirty="0" smtClean="0">
                <a:latin typeface="+mn-lt"/>
              </a:rPr>
              <a:t>3) </a:t>
            </a:r>
            <a:r>
              <a:rPr lang="tr-TR" sz="1600" dirty="0" smtClean="0">
                <a:latin typeface="+mn-lt"/>
              </a:rPr>
              <a:t> Action </a:t>
            </a:r>
            <a:r>
              <a:rPr lang="tr-TR" sz="1600" dirty="0" err="1" smtClean="0">
                <a:latin typeface="+mn-lt"/>
              </a:rPr>
              <a:t>Pane</a:t>
            </a:r>
            <a:r>
              <a:rPr lang="tr-TR" sz="1600" dirty="0" smtClean="0">
                <a:latin typeface="+mn-lt"/>
              </a:rPr>
              <a:t> on </a:t>
            </a:r>
            <a:r>
              <a:rPr lang="tr-TR" sz="1600" dirty="0" err="1" smtClean="0">
                <a:latin typeface="+mn-lt"/>
              </a:rPr>
              <a:t>left-hand</a:t>
            </a:r>
            <a:r>
              <a:rPr lang="tr-TR" sz="1600" dirty="0" smtClean="0">
                <a:latin typeface="+mn-lt"/>
              </a:rPr>
              <a:t> </a:t>
            </a:r>
            <a:r>
              <a:rPr lang="tr-TR" sz="1600" dirty="0" err="1" smtClean="0">
                <a:latin typeface="+mn-lt"/>
              </a:rPr>
              <a:t>side</a:t>
            </a:r>
            <a:endParaRPr lang="en-US" sz="1600" dirty="0" smtClean="0">
              <a:latin typeface="+mn-lt"/>
            </a:endParaRPr>
          </a:p>
        </p:txBody>
      </p:sp>
      <p:sp>
        <p:nvSpPr>
          <p:cNvPr id="10" name="Gözyaşı Damlası 9"/>
          <p:cNvSpPr/>
          <p:nvPr/>
        </p:nvSpPr>
        <p:spPr>
          <a:xfrm>
            <a:off x="2339752" y="1772816"/>
            <a:ext cx="287576" cy="288032"/>
          </a:xfrm>
          <a:prstGeom prst="teardrop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2</a:t>
            </a:r>
            <a:endParaRPr lang="tr-TR" dirty="0"/>
          </a:p>
        </p:txBody>
      </p:sp>
      <p:sp>
        <p:nvSpPr>
          <p:cNvPr id="11" name="Gözyaşı Damlası 10"/>
          <p:cNvSpPr/>
          <p:nvPr/>
        </p:nvSpPr>
        <p:spPr>
          <a:xfrm>
            <a:off x="755576" y="4219043"/>
            <a:ext cx="287576" cy="288032"/>
          </a:xfrm>
          <a:prstGeom prst="teardrop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</a:t>
            </a:r>
            <a:endParaRPr lang="tr-TR" dirty="0"/>
          </a:p>
        </p:txBody>
      </p:sp>
      <p:sp>
        <p:nvSpPr>
          <p:cNvPr id="12" name="Gözyaşı Damlası 11"/>
          <p:cNvSpPr/>
          <p:nvPr/>
        </p:nvSpPr>
        <p:spPr>
          <a:xfrm>
            <a:off x="4251813" y="4363059"/>
            <a:ext cx="287576" cy="288032"/>
          </a:xfrm>
          <a:prstGeom prst="teardrop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050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attention!</a:t>
            </a:r>
            <a:br>
              <a:rPr lang="fr-FR" dirty="0" smtClean="0"/>
            </a:br>
            <a:r>
              <a:rPr lang="fr-FR" dirty="0" err="1" smtClean="0"/>
              <a:t>Any</a:t>
            </a:r>
            <a:r>
              <a:rPr lang="fr-FR" dirty="0" smtClean="0"/>
              <a:t> question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482525"/>
      </p:ext>
    </p:extLst>
  </p:cSld>
  <p:clrMapOvr>
    <a:masterClrMapping/>
  </p:clrMapOvr>
</p:sld>
</file>

<file path=ppt/theme/theme1.xml><?xml version="1.0" encoding="utf-8"?>
<a:theme xmlns:a="http://schemas.openxmlformats.org/drawingml/2006/main" name="ModelWriter WP2 SCL_2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ModelWriter WP2 SCL_2.potx</Template>
  <TotalTime>1837</TotalTime>
  <Words>547</Words>
  <Application>Microsoft Office PowerPoint</Application>
  <PresentationFormat>Ekran Gösterisi (4:3)</PresentationFormat>
  <Paragraphs>67</Paragraphs>
  <Slides>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Wingdings</vt:lpstr>
      <vt:lpstr>ModelWriter WP2 SCL_2</vt:lpstr>
      <vt:lpstr>Model Writer</vt:lpstr>
      <vt:lpstr>T1.4 – Industrial Use Cases for Turkish Consortium</vt:lpstr>
      <vt:lpstr>T1.4 – Industrial Use Cases for Turkish Consortium</vt:lpstr>
      <vt:lpstr>T1.0 - Evaluation Methods &amp; Tools</vt:lpstr>
      <vt:lpstr>D1.0.1 Evaluation Methods &amp; Tools</vt:lpstr>
      <vt:lpstr>ModelWriter Plug-in for Microsoft Word</vt:lpstr>
      <vt:lpstr>Thank you for your attention! Any question 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Hisbim</cp:lastModifiedBy>
  <cp:revision>324</cp:revision>
  <dcterms:created xsi:type="dcterms:W3CDTF">2014-11-11T13:03:42Z</dcterms:created>
  <dcterms:modified xsi:type="dcterms:W3CDTF">2015-12-07T17:48:40Z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